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66" r:id="rId4"/>
    <p:sldId id="267" r:id="rId5"/>
    <p:sldId id="268" r:id="rId6"/>
    <p:sldId id="264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81"/>
    <p:restoredTop sz="50000"/>
  </p:normalViewPr>
  <p:slideViewPr>
    <p:cSldViewPr>
      <p:cViewPr varScale="1">
        <p:scale>
          <a:sx n="43" d="100"/>
          <a:sy n="43" d="100"/>
        </p:scale>
        <p:origin x="18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FC40-0380-3E43-835B-7C87B6EBF316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01A77-6A10-654F-9331-2FCBA52385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8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C0B0B-F356-1F41-A3BE-2116491F49CA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C6A11-4893-1B45-A3B6-84B11F7F9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4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0C90-33E7-40AD-9E01-11A2941E8471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2917F8-3AAC-497C-93E7-897E5C7EC7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0C90-33E7-40AD-9E01-11A2941E8471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17F8-3AAC-497C-93E7-897E5C7EC7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52917F8-3AAC-497C-93E7-897E5C7EC7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0C90-33E7-40AD-9E01-11A2941E8471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0C90-33E7-40AD-9E01-11A2941E8471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52917F8-3AAC-497C-93E7-897E5C7EC7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0C90-33E7-40AD-9E01-11A2941E8471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2917F8-3AAC-497C-93E7-897E5C7EC7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1BE0C90-33E7-40AD-9E01-11A2941E8471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17F8-3AAC-497C-93E7-897E5C7EC7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0C90-33E7-40AD-9E01-11A2941E8471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52917F8-3AAC-497C-93E7-897E5C7EC7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0C90-33E7-40AD-9E01-11A2941E8471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52917F8-3AAC-497C-93E7-897E5C7EC7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0C90-33E7-40AD-9E01-11A2941E8471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2917F8-3AAC-497C-93E7-897E5C7EC7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2917F8-3AAC-497C-93E7-897E5C7EC7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0C90-33E7-40AD-9E01-11A2941E8471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52917F8-3AAC-497C-93E7-897E5C7EC7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1BE0C90-33E7-40AD-9E01-11A2941E8471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1BE0C90-33E7-40AD-9E01-11A2941E8471}" type="datetimeFigureOut">
              <a:rPr lang="en-US" smtClean="0"/>
              <a:pPr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2917F8-3AAC-497C-93E7-897E5C7EC7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Econ </a:t>
            </a:r>
            <a:r>
              <a:rPr lang="en-US" dirty="0" smtClean="0"/>
              <a:t>Spring 2016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Price – The monetary value of a product as established by supply and demand</a:t>
            </a:r>
          </a:p>
          <a:p>
            <a:r>
              <a:rPr lang="en-US" dirty="0" smtClean="0"/>
              <a:t>Rationing – A system under which an agency such as government decides everyone’s “fair” share</a:t>
            </a:r>
          </a:p>
          <a:p>
            <a:r>
              <a:rPr lang="en-US" dirty="0" smtClean="0"/>
              <a:t>Ration Coupon – a ticket or a receipt that entitles the holder to obtain a certain amount of a product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87418"/>
            <a:ext cx="4648200" cy="2370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Problems of “Fairness”</a:t>
            </a:r>
          </a:p>
          <a:p>
            <a:pPr lvl="1"/>
            <a:r>
              <a:rPr lang="en-US" dirty="0" smtClean="0"/>
              <a:t>Everyone thinks that their fair share is too small</a:t>
            </a:r>
          </a:p>
          <a:p>
            <a:pPr lvl="1"/>
            <a:r>
              <a:rPr lang="en-US" dirty="0" smtClean="0"/>
              <a:t>High administrative costs</a:t>
            </a:r>
          </a:p>
          <a:p>
            <a:pPr lvl="1"/>
            <a:r>
              <a:rPr lang="en-US" dirty="0" smtClean="0"/>
              <a:t>Diminishing Incentive</a:t>
            </a:r>
          </a:p>
          <a:p>
            <a:r>
              <a:rPr lang="en-US" dirty="0" smtClean="0"/>
              <a:t>Rebate – A partial refund of the original price of the product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9222"/>
            <a:ext cx="3213100" cy="2718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724404"/>
            <a:ext cx="2895600" cy="313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5489448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Economic Model – A set of assumptions that can be listed in a table, illustrated with a graph, or even stated algebraically</a:t>
            </a:r>
          </a:p>
          <a:p>
            <a:pPr lvl="1"/>
            <a:r>
              <a:rPr lang="en-US" dirty="0" smtClean="0"/>
              <a:t>Used to help analyze behavior and predict outcomes</a:t>
            </a:r>
          </a:p>
          <a:p>
            <a:pPr lvl="1"/>
            <a:r>
              <a:rPr lang="en-US" dirty="0" smtClean="0"/>
              <a:t>Show example (demand/supply schedule &amp; Graph)</a:t>
            </a:r>
          </a:p>
          <a:p>
            <a:r>
              <a:rPr lang="en-US" dirty="0" smtClean="0"/>
              <a:t>Market Equilibrium – A situation in which prices are relatively stable, and the quantity of goods or services supplied is equal to the quantity demanded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400300"/>
            <a:ext cx="48260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Surplus – A situation in which the quantity supplied is greater than the quantity demanded at a given price</a:t>
            </a:r>
          </a:p>
          <a:p>
            <a:r>
              <a:rPr lang="en-US" dirty="0" smtClean="0"/>
              <a:t>Shortage – A situation in which the quantity demanded is greater than the quantity supplied at a given price</a:t>
            </a:r>
          </a:p>
          <a:p>
            <a:r>
              <a:rPr lang="en-US" dirty="0" smtClean="0"/>
              <a:t>Equilibrium Price – The price that demand meets supply</a:t>
            </a:r>
          </a:p>
          <a:p>
            <a:pPr lvl="1"/>
            <a:r>
              <a:rPr lang="en-US" dirty="0" smtClean="0"/>
              <a:t>Show Examples of all three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/>
          </a:bodyPr>
          <a:lstStyle/>
          <a:p>
            <a:r>
              <a:rPr lang="en-US" dirty="0" smtClean="0"/>
              <a:t>What is Marginal Cost?</a:t>
            </a:r>
          </a:p>
          <a:p>
            <a:r>
              <a:rPr lang="en-US" dirty="0" smtClean="0"/>
              <a:t>What is Variable Cost?</a:t>
            </a:r>
          </a:p>
          <a:p>
            <a:r>
              <a:rPr lang="en-US" dirty="0" smtClean="0"/>
              <a:t>What are the 7 factors that shift the supply curve?</a:t>
            </a:r>
          </a:p>
          <a:p>
            <a:r>
              <a:rPr lang="en-US" dirty="0" smtClean="0"/>
              <a:t>Graph a surplus</a:t>
            </a:r>
          </a:p>
          <a:p>
            <a:r>
              <a:rPr lang="en-US" dirty="0" smtClean="0"/>
              <a:t>Graph a shortage</a:t>
            </a:r>
          </a:p>
          <a:p>
            <a:r>
              <a:rPr lang="en-US" dirty="0" smtClean="0"/>
              <a:t>What is fixed cost?</a:t>
            </a:r>
          </a:p>
          <a:p>
            <a:r>
              <a:rPr lang="en-US" dirty="0" smtClean="0"/>
              <a:t>What is overhead?</a:t>
            </a:r>
          </a:p>
          <a:p>
            <a:r>
              <a:rPr lang="en-US" dirty="0" smtClean="0"/>
              <a:t>What is the total cost of production?</a:t>
            </a:r>
          </a:p>
          <a:p>
            <a:r>
              <a:rPr lang="en-US" dirty="0" smtClean="0"/>
              <a:t>Name the candidates that are currently running for </a:t>
            </a:r>
            <a:r>
              <a:rPr lang="en-US" smtClean="0"/>
              <a:t>California Governor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happens when the supply AND demand curves move?</a:t>
            </a:r>
          </a:p>
          <a:p>
            <a:pPr lvl="1"/>
            <a:r>
              <a:rPr lang="en-US" dirty="0" smtClean="0"/>
              <a:t>Show examples</a:t>
            </a:r>
          </a:p>
          <a:p>
            <a:r>
              <a:rPr lang="en-US" dirty="0" smtClean="0"/>
              <a:t>Price Ceiling – A maximum legal price that can be charged for a product</a:t>
            </a:r>
          </a:p>
          <a:p>
            <a:pPr lvl="1"/>
            <a:r>
              <a:rPr lang="en-US" dirty="0" smtClean="0"/>
              <a:t>Show example</a:t>
            </a:r>
          </a:p>
          <a:p>
            <a:r>
              <a:rPr lang="en-US" dirty="0" smtClean="0"/>
              <a:t>Price Floor – The lowest legal price that can be paid for a good or service</a:t>
            </a:r>
          </a:p>
          <a:p>
            <a:pPr lvl="1"/>
            <a:r>
              <a:rPr lang="en-US" dirty="0" smtClean="0"/>
              <a:t>Ex) minimum wage</a:t>
            </a:r>
          </a:p>
          <a:p>
            <a:pPr lvl="1"/>
            <a:r>
              <a:rPr lang="en-US" dirty="0" smtClean="0"/>
              <a:t>Graph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Target Price – A price set with a price floor or ceiling</a:t>
            </a:r>
          </a:p>
          <a:p>
            <a:r>
              <a:rPr lang="en-US" dirty="0" smtClean="0"/>
              <a:t>Nonrecourse Loan – A loan that carries neither a penalty nor further obligation to repay if not paid back</a:t>
            </a:r>
          </a:p>
          <a:p>
            <a:r>
              <a:rPr lang="en-US" dirty="0" smtClean="0"/>
              <a:t>Deficiency Payment – A check sent to producers that makes up the difference between the actual market price and the target price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268023"/>
            <a:ext cx="3657600" cy="2589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678906"/>
            <a:ext cx="1764925" cy="2179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smtClean="0"/>
              <a:t>Content Created by DJ Cook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647</TotalTime>
  <Words>382</Words>
  <Application>Microsoft Macintosh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Georgia</vt:lpstr>
      <vt:lpstr>Wingdings</vt:lpstr>
      <vt:lpstr>Wingdings 2</vt:lpstr>
      <vt:lpstr>Civic</vt:lpstr>
      <vt:lpstr>Chapter 6</vt:lpstr>
      <vt:lpstr>Chapter 6</vt:lpstr>
      <vt:lpstr>Chapter 6</vt:lpstr>
      <vt:lpstr>Chapter 6</vt:lpstr>
      <vt:lpstr>Chapter 6</vt:lpstr>
      <vt:lpstr>Warm Up</vt:lpstr>
      <vt:lpstr>Chapter 6</vt:lpstr>
      <vt:lpstr>Chapter 6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and Demand together</dc:title>
  <dc:creator> </dc:creator>
  <cp:lastModifiedBy>Microsoft Office User</cp:lastModifiedBy>
  <cp:revision>20</cp:revision>
  <cp:lastPrinted>2010-10-05T15:27:29Z</cp:lastPrinted>
  <dcterms:created xsi:type="dcterms:W3CDTF">2010-10-05T15:12:44Z</dcterms:created>
  <dcterms:modified xsi:type="dcterms:W3CDTF">2016-02-10T16:06:24Z</dcterms:modified>
</cp:coreProperties>
</file>